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66" r:id="rId12"/>
    <p:sldId id="267" r:id="rId13"/>
    <p:sldId id="274" r:id="rId14"/>
    <p:sldId id="275" r:id="rId15"/>
    <p:sldId id="268" r:id="rId16"/>
    <p:sldId id="276" r:id="rId17"/>
    <p:sldId id="270" r:id="rId18"/>
    <p:sldId id="271" r:id="rId19"/>
    <p:sldId id="272" r:id="rId20"/>
    <p:sldId id="269" r:id="rId21"/>
    <p:sldId id="282" r:id="rId22"/>
    <p:sldId id="278" r:id="rId23"/>
    <p:sldId id="279" r:id="rId24"/>
    <p:sldId id="281" r:id="rId25"/>
    <p:sldId id="277" r:id="rId26"/>
    <p:sldId id="259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16EED-307A-453D-AB88-8DED31EB593E}" type="datetimeFigureOut">
              <a:rPr lang="it-IT" smtClean="0"/>
              <a:pPr/>
              <a:t>17/01/2020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6AF5A-7F79-4C61-92E3-5CC7FECC691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2DAF-F9E2-4BE4-95A2-2C05BD5E8C5C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89EF-1329-4395-BDF3-A6A43AE70F05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15F4-91C0-44FC-AD46-D4B8360838F5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813D-ACFE-4A4D-8561-77DADEDDD572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03A2-CDF3-497B-A3CB-A9DB8A87379C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25F1-561E-4D46-9647-7565D72FF0E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DA9F-5E22-442C-B426-FF6F32DA7D65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9A6D-C0EF-46B4-8163-FCBA036B3D18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3D0BB-6FC3-46F1-A77C-D4FBBBC3F04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7AC2-35D7-4C2B-BFDA-01037C3D8F3D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AB7E-7CA5-4215-B1AE-3247858A7BE0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02F54-7A64-4833-8872-EA995388A72B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9B960-972B-4640-8AD3-6CC3507E34B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5013176"/>
            <a:ext cx="8640960" cy="76693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Ogni anno ci sono 12 milioni di spose bambine nel mondo: l'allarme dell'Unicef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94928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Specialista in Pedagogia, Bioetica e Sessuologia</a:t>
            </a:r>
            <a:endParaRPr lang="it-IT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Ultime foto\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4729138" cy="3152759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316835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In </a:t>
            </a:r>
            <a:r>
              <a:rPr lang="it-IT" sz="2000" b="1" dirty="0" err="1">
                <a:solidFill>
                  <a:srgbClr val="FF0000"/>
                </a:solidFill>
              </a:rPr>
              <a:t>Burkina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Faso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i matrimoni forzati sono un fenomeno estremamente diffuso, soprattutto nelle aree rurali. Nonostante siano vietati dalla legge, le autorità non fanno abbastanza per fermarli; gli uomini detentori della tradizione, temono di più la sanzione divina che la sanzione della legge.</a:t>
            </a: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Il</a:t>
            </a:r>
            <a:r>
              <a:rPr lang="it-IT" sz="2000" b="1" dirty="0">
                <a:solidFill>
                  <a:srgbClr val="FF0000"/>
                </a:solidFill>
              </a:rPr>
              <a:t> 52,7% delle bambine </a:t>
            </a:r>
            <a:r>
              <a:rPr lang="it-IT" sz="2000" dirty="0">
                <a:solidFill>
                  <a:schemeClr val="tx1"/>
                </a:solidFill>
              </a:rPr>
              <a:t>in </a:t>
            </a:r>
            <a:r>
              <a:rPr lang="it-IT" sz="2000" dirty="0" err="1">
                <a:solidFill>
                  <a:schemeClr val="tx1"/>
                </a:solidFill>
              </a:rPr>
              <a:t>Burkina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Faso</a:t>
            </a:r>
            <a:r>
              <a:rPr lang="it-IT" sz="2000" dirty="0">
                <a:solidFill>
                  <a:schemeClr val="tx1"/>
                </a:solidFill>
              </a:rPr>
              <a:t> sono costrette a matrimoni precoci e forzati prima dei dieci anni. Un terzo delle donne prima dei 17 anni.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Inoltre, </a:t>
            </a:r>
            <a:r>
              <a:rPr lang="it-IT" sz="2000" dirty="0">
                <a:solidFill>
                  <a:schemeClr val="tx1"/>
                </a:solidFill>
              </a:rPr>
              <a:t>anche </a:t>
            </a:r>
            <a:r>
              <a:rPr lang="it-IT" sz="2000" b="1" dirty="0">
                <a:solidFill>
                  <a:schemeClr val="tx1"/>
                </a:solidFill>
              </a:rPr>
              <a:t>la pianificazione familiare è un problema nel Paese:</a:t>
            </a:r>
            <a:r>
              <a:rPr lang="it-IT" sz="2000" dirty="0">
                <a:solidFill>
                  <a:schemeClr val="tx1"/>
                </a:solidFill>
              </a:rPr>
              <a:t> solo il 17% delle donne può accedervi. Sono pochi i consultori, distanti e difficili da raggiungere. </a:t>
            </a:r>
            <a:r>
              <a:rPr lang="it-IT" sz="2000" b="1" dirty="0">
                <a:solidFill>
                  <a:schemeClr val="tx1"/>
                </a:solidFill>
              </a:rPr>
              <a:t>Amnesty </a:t>
            </a:r>
            <a:r>
              <a:rPr lang="it-IT" sz="2000" b="1" dirty="0" smtClean="0">
                <a:solidFill>
                  <a:schemeClr val="tx1"/>
                </a:solidFill>
              </a:rPr>
              <a:t>International </a:t>
            </a:r>
            <a:r>
              <a:rPr lang="it-IT" sz="2000" dirty="0" smtClean="0">
                <a:solidFill>
                  <a:schemeClr val="tx1"/>
                </a:solidFill>
              </a:rPr>
              <a:t>si </a:t>
            </a:r>
            <a:r>
              <a:rPr lang="it-IT" sz="2000" dirty="0">
                <a:solidFill>
                  <a:schemeClr val="tx1"/>
                </a:solidFill>
              </a:rPr>
              <a:t>fa carico del problema e dei costi per cercare di ridurre la mortalità materna.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spose bambine in </a:t>
            </a:r>
            <a:r>
              <a:rPr lang="it-IT" sz="2400" b="1" dirty="0" err="1" smtClean="0">
                <a:solidFill>
                  <a:srgbClr val="0070C0"/>
                </a:solidFill>
              </a:rPr>
              <a:t>Burkina</a:t>
            </a:r>
            <a:r>
              <a:rPr lang="it-IT" sz="2400" b="1" dirty="0" smtClean="0">
                <a:solidFill>
                  <a:srgbClr val="0070C0"/>
                </a:solidFill>
              </a:rPr>
              <a:t> </a:t>
            </a:r>
            <a:r>
              <a:rPr lang="it-IT" sz="2400" b="1" dirty="0" err="1" smtClean="0">
                <a:solidFill>
                  <a:srgbClr val="0070C0"/>
                </a:solidFill>
              </a:rPr>
              <a:t>Faso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Ultime foto\ba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5157192"/>
            <a:ext cx="3382797" cy="149123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65618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fenomeno delle spose bambine </a:t>
            </a:r>
            <a:r>
              <a:rPr lang="it-IT" sz="2000" dirty="0">
                <a:solidFill>
                  <a:schemeClr val="tx1"/>
                </a:solidFill>
              </a:rPr>
              <a:t>è molto diffuso, sottolinea la Ue, nei paesi in via di sviluppo e spesso</a:t>
            </a:r>
            <a:r>
              <a:rPr lang="it-IT" sz="2000" b="1" dirty="0">
                <a:solidFill>
                  <a:schemeClr val="tx1"/>
                </a:solidFill>
              </a:rPr>
              <a:t> la sua pratica è legata a background culturali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Ma </a:t>
            </a:r>
            <a:r>
              <a:rPr lang="it-IT" sz="2000" b="1" dirty="0">
                <a:solidFill>
                  <a:srgbClr val="FF0000"/>
                </a:solidFill>
              </a:rPr>
              <a:t>anche in Europa </a:t>
            </a:r>
            <a:r>
              <a:rPr lang="it-IT" sz="2000" dirty="0">
                <a:solidFill>
                  <a:schemeClr val="tx1"/>
                </a:solidFill>
              </a:rPr>
              <a:t>il triste fenomeno è purtroppo comune, con percentuali rilevanti in </a:t>
            </a:r>
            <a:r>
              <a:rPr lang="it-IT" sz="2000" b="1" dirty="0">
                <a:solidFill>
                  <a:schemeClr val="tx1"/>
                </a:solidFill>
              </a:rPr>
              <a:t>Bulgaria, Portogallo ed </a:t>
            </a:r>
            <a:r>
              <a:rPr lang="it-IT" sz="2000" b="1" dirty="0" smtClean="0">
                <a:solidFill>
                  <a:schemeClr val="tx1"/>
                </a:solidFill>
              </a:rPr>
              <a:t>Estonia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r>
              <a:rPr lang="it-IT" sz="2000" dirty="0">
                <a:solidFill>
                  <a:schemeClr val="tx1"/>
                </a:solidFill>
              </a:rPr>
              <a:t> Anche in paesi come </a:t>
            </a:r>
            <a:r>
              <a:rPr lang="it-IT" sz="2000" b="1" dirty="0">
                <a:solidFill>
                  <a:schemeClr val="tx1"/>
                </a:solidFill>
              </a:rPr>
              <a:t>Francia e Spagna </a:t>
            </a:r>
            <a:r>
              <a:rPr lang="it-IT" sz="2000" dirty="0">
                <a:solidFill>
                  <a:schemeClr val="tx1"/>
                </a:solidFill>
              </a:rPr>
              <a:t>la pratica, seppur contenuta, esiste: l’1% delle spose è minorenne.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Anche in Europa all’altare da minori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" name="Picture 3" descr="C:\Users\Master\Desktop\Ultime foto\ba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645024"/>
            <a:ext cx="4536504" cy="28273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principali cause del fenomeno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1520" y="2348880"/>
            <a:ext cx="266429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La povertà</a:t>
            </a:r>
          </a:p>
        </p:txBody>
      </p:sp>
      <p:sp>
        <p:nvSpPr>
          <p:cNvPr id="9" name="Rettangolo 8"/>
          <p:cNvSpPr/>
          <p:nvPr/>
        </p:nvSpPr>
        <p:spPr>
          <a:xfrm>
            <a:off x="755576" y="3645024"/>
            <a:ext cx="266429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L'onore della famiglia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187624" y="5085184"/>
            <a:ext cx="266429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L'errata percezione che il matrimonio "proteggerà" la bambina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292080" y="5085184"/>
            <a:ext cx="266429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Le norme sociali o religiose, che accettano questa pratica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5652120" y="3284984"/>
            <a:ext cx="2880320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59 milioni. Il 35% dei bambini che lavorano si trovano nell'Africa </a:t>
            </a:r>
            <a:r>
              <a:rPr lang="it-IT" sz="2000" b="1" dirty="0" err="1" smtClean="0">
                <a:solidFill>
                  <a:srgbClr val="FF0000"/>
                </a:solidFill>
              </a:rPr>
              <a:t>subsahariana</a:t>
            </a:r>
            <a:endParaRPr lang="it-IT" sz="2000" b="1" dirty="0" smtClean="0">
              <a:solidFill>
                <a:srgbClr val="FF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228184" y="2348880"/>
            <a:ext cx="266429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FF0000"/>
                </a:solidFill>
              </a:rPr>
              <a:t>Mancanza di leggi che proibiscano la pratica</a:t>
            </a:r>
          </a:p>
        </p:txBody>
      </p:sp>
      <p:sp>
        <p:nvSpPr>
          <p:cNvPr id="17" name="Ovale 16"/>
          <p:cNvSpPr/>
          <p:nvPr/>
        </p:nvSpPr>
        <p:spPr>
          <a:xfrm>
            <a:off x="4283968" y="1772816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2 18"/>
          <p:cNvCxnSpPr>
            <a:stCxn id="17" idx="2"/>
            <a:endCxn id="7" idx="3"/>
          </p:cNvCxnSpPr>
          <p:nvPr/>
        </p:nvCxnSpPr>
        <p:spPr>
          <a:xfrm flipH="1">
            <a:off x="2915816" y="2024844"/>
            <a:ext cx="1368152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>
            <a:off x="3131840" y="2177244"/>
            <a:ext cx="1304528" cy="13957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7" idx="4"/>
          </p:cNvCxnSpPr>
          <p:nvPr/>
        </p:nvCxnSpPr>
        <p:spPr>
          <a:xfrm flipH="1">
            <a:off x="3707904" y="2276872"/>
            <a:ext cx="864096" cy="273630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4644008" y="2204864"/>
            <a:ext cx="864096" cy="28083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7" idx="5"/>
          </p:cNvCxnSpPr>
          <p:nvPr/>
        </p:nvCxnSpPr>
        <p:spPr>
          <a:xfrm>
            <a:off x="4775669" y="2203055"/>
            <a:ext cx="1020467" cy="100992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7" idx="6"/>
            <a:endCxn id="15" idx="1"/>
          </p:cNvCxnSpPr>
          <p:nvPr/>
        </p:nvCxnSpPr>
        <p:spPr>
          <a:xfrm>
            <a:off x="4860032" y="2024844"/>
            <a:ext cx="1368152" cy="68407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nimBg="1"/>
      <p:bldP spid="9" grpId="0" animBg="1"/>
      <p:bldP spid="10" grpId="0" animBg="1"/>
      <p:bldP spid="12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2484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questi Paesi</a:t>
            </a:r>
            <a:r>
              <a:rPr lang="it-IT" sz="2000" dirty="0">
                <a:solidFill>
                  <a:schemeClr val="tx1"/>
                </a:solidFill>
              </a:rPr>
              <a:t>, il padre ha l’autorità di far sposare la figlia con qualcuno che ritiene adatto, e ciò avviene quando la bimba ha meno di 9 anni.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Questa </a:t>
            </a:r>
            <a:r>
              <a:rPr lang="it-IT" sz="2000" b="1" dirty="0">
                <a:solidFill>
                  <a:srgbClr val="FF0000"/>
                </a:solidFill>
              </a:rPr>
              <a:t>pratica </a:t>
            </a:r>
            <a:r>
              <a:rPr lang="it-IT" sz="2000" dirty="0">
                <a:solidFill>
                  <a:schemeClr val="tx1"/>
                </a:solidFill>
              </a:rPr>
              <a:t>è comune in vari Paesi del Medio Oriente e nelle società dell’Africa sub-Sahariana, dove in cambio della sposa bambina la famiglia del marito riceve bestiame o </a:t>
            </a:r>
            <a:r>
              <a:rPr lang="it-IT" sz="2000" dirty="0" smtClean="0">
                <a:solidFill>
                  <a:schemeClr val="tx1"/>
                </a:solidFill>
              </a:rPr>
              <a:t>denaro. Gli 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r>
              <a:rPr lang="it-IT" sz="2000" dirty="0" err="1">
                <a:solidFill>
                  <a:schemeClr val="tx1"/>
                </a:solidFill>
              </a:rPr>
              <a:t>Early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Child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Marriage</a:t>
            </a:r>
            <a:r>
              <a:rPr lang="it-IT" sz="2000" dirty="0">
                <a:solidFill>
                  <a:schemeClr val="tx1"/>
                </a:solidFill>
              </a:rPr>
              <a:t> (ECM), come vengono definiti in ambito accademico internazionale, avvengono per rispetto delle tradizioni culturali e religiose, ma anche per far fronte all’endemica carenza di cibo.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Sono </a:t>
            </a:r>
            <a:r>
              <a:rPr lang="it-IT" sz="2000" b="1" dirty="0">
                <a:solidFill>
                  <a:srgbClr val="FF0000"/>
                </a:solidFill>
              </a:rPr>
              <a:t>infatti </a:t>
            </a:r>
            <a:r>
              <a:rPr lang="it-IT" sz="2000" dirty="0">
                <a:solidFill>
                  <a:schemeClr val="tx1"/>
                </a:solidFill>
              </a:rPr>
              <a:t>particolarmente diffusi fra le persone più povere e ignoranti e fra i gruppi etnici che hanno minore potere all’interno della comunità.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Il matrimonio </a:t>
            </a:r>
            <a:r>
              <a:rPr lang="it-IT" sz="2000" dirty="0">
                <a:solidFill>
                  <a:schemeClr val="tx1"/>
                </a:solidFill>
              </a:rPr>
              <a:t>in questi casi non rappresenta solo l’unione di due persone, ma anche un’alleanza familiare e di onore. L’onore, dato e ricevuto, dipende in particolare dalla verginità della ragazza, che viene per questo conservata attraverso uno strettissimo controllo familiare e sociale.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Prevalgono motivi economici e ignoranza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388843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questi Paesi l’adolescenza non esiste</a:t>
            </a:r>
            <a:r>
              <a:rPr lang="it-IT" sz="2000" dirty="0">
                <a:solidFill>
                  <a:schemeClr val="tx1"/>
                </a:solidFill>
              </a:rPr>
              <a:t>. La pubertà e il menarca sono di fatto considerati il punto di svolta fra infanzia e età adulta.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Quando </a:t>
            </a:r>
            <a:r>
              <a:rPr lang="it-IT" sz="2000" b="1" dirty="0">
                <a:solidFill>
                  <a:srgbClr val="FF0000"/>
                </a:solidFill>
              </a:rPr>
              <a:t>la bambina </a:t>
            </a:r>
            <a:r>
              <a:rPr lang="it-IT" sz="2000" dirty="0">
                <a:solidFill>
                  <a:schemeClr val="tx1"/>
                </a:solidFill>
              </a:rPr>
              <a:t>ha raggiunto, o sta per raggiungere, l’età della riproduzione, questo significa che è pronta per il matrimonio e dunque anche per la sessualità e la riproduzione.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Gli </a:t>
            </a:r>
            <a:r>
              <a:rPr lang="it-IT" sz="2000" b="1" dirty="0">
                <a:solidFill>
                  <a:srgbClr val="FF0000"/>
                </a:solidFill>
              </a:rPr>
              <a:t>aspetti psicologici e psico-sessuali </a:t>
            </a:r>
            <a:r>
              <a:rPr lang="it-IT" sz="2000" dirty="0">
                <a:solidFill>
                  <a:schemeClr val="tx1"/>
                </a:solidFill>
              </a:rPr>
              <a:t>non vengono minimamente presi in considerazione. Le bambine infatti spesso non sono ancora fisicamente ed emotivamente pronte per diventare madri e per affrontare gravidanze multiple, ma anche la stessa vita sessuale, in una relazione così asimmetrica, non può che essere vista, almeno da noi occidentali, come pedofilia.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Più la bambina è piccola </a:t>
            </a:r>
            <a:r>
              <a:rPr lang="it-IT" sz="2000" dirty="0">
                <a:solidFill>
                  <a:schemeClr val="tx1"/>
                </a:solidFill>
              </a:rPr>
              <a:t>all’età del matrimonio, maggiore è l’abuso che di lei viene fatto sul piano della forzata sessualità.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L’adolescenza viene brutalmente violata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Spesso, </a:t>
            </a:r>
            <a:r>
              <a:rPr lang="it-IT" sz="2000" dirty="0">
                <a:solidFill>
                  <a:schemeClr val="tx1"/>
                </a:solidFill>
              </a:rPr>
              <a:t>i </a:t>
            </a:r>
            <a:r>
              <a:rPr lang="it-IT" sz="2000" b="1" dirty="0">
                <a:solidFill>
                  <a:schemeClr val="tx1"/>
                </a:solidFill>
              </a:rPr>
              <a:t>matrimoni precoci</a:t>
            </a:r>
            <a:r>
              <a:rPr lang="it-IT" sz="2000" dirty="0">
                <a:solidFill>
                  <a:schemeClr val="tx1"/>
                </a:solidFill>
              </a:rPr>
              <a:t> compromettono irrimediabilmente lo sviluppo, sia fisico sia psicologico, della bambina.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Le </a:t>
            </a:r>
            <a:r>
              <a:rPr lang="it-IT" sz="2000" b="1" dirty="0">
                <a:solidFill>
                  <a:srgbClr val="FF0000"/>
                </a:solidFill>
              </a:rPr>
              <a:t>altre conseguenze </a:t>
            </a:r>
            <a:r>
              <a:rPr lang="it-IT" sz="2000" dirty="0">
                <a:solidFill>
                  <a:schemeClr val="tx1"/>
                </a:solidFill>
              </a:rPr>
              <a:t>di questa pratica sono gravidanze precoci, isolamento sociale, abbandono scolastico.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particolare, </a:t>
            </a:r>
            <a:r>
              <a:rPr lang="it-IT" sz="2000" dirty="0">
                <a:solidFill>
                  <a:schemeClr val="tx1"/>
                </a:solidFill>
              </a:rPr>
              <a:t>l'abbandono scolastico impedisce alla bambina di potersi costruire un futuro dignitoso. Inoltre aumenta anche il rischio di subire violenza domestica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Gli effetti prodotti dai matrimoni precoci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Ultime foto\ba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933056"/>
            <a:ext cx="3240360" cy="241780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2291" name="Picture 3" descr="C:\Users\Master\Desktop\Ultime foto\ba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861048"/>
            <a:ext cx="4464496" cy="25202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53650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Le mutilazioni genitali e i matrimoni precoci </a:t>
            </a:r>
            <a:r>
              <a:rPr lang="it-IT" sz="2000" dirty="0">
                <a:solidFill>
                  <a:schemeClr val="tx1"/>
                </a:solidFill>
              </a:rPr>
              <a:t>sono le due pratiche più pericolose che le donne debbono subire nei Paesi del Terzo Mondo e riguardano milioni di persone.  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 </a:t>
            </a:r>
            <a:r>
              <a:rPr lang="it-IT" sz="2000" b="1" dirty="0">
                <a:solidFill>
                  <a:srgbClr val="FF0000"/>
                </a:solidFill>
              </a:rPr>
              <a:t>tratta di due aspetti </a:t>
            </a:r>
            <a:r>
              <a:rPr lang="it-IT" sz="2000" dirty="0">
                <a:solidFill>
                  <a:schemeClr val="tx1"/>
                </a:solidFill>
              </a:rPr>
              <a:t>particolarmente preoccupanti a livello singolo, ma che, quando sono uniti, fanno scaturire un sentimento di orrore. I problemi di queste bambine, in queste società, rimangono sconosciuti ai più e queste persone sono spesso vittime invisibili, di cui pochi parlano.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Peraltro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i loro problemi vengono spesso considerati inevitabili da chi vive in altre zone del mondo, visti i contesti sociali nei quali queste ragazze si trovano a vivere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Malattie frequenti delle spose bambine </a:t>
            </a:r>
            <a:r>
              <a:rPr lang="it-IT" sz="2000" dirty="0">
                <a:solidFill>
                  <a:schemeClr val="tx1"/>
                </a:solidFill>
              </a:rPr>
              <a:t>sono il </a:t>
            </a:r>
            <a:r>
              <a:rPr lang="it-IT" sz="2000" b="1" dirty="0">
                <a:solidFill>
                  <a:schemeClr val="tx1"/>
                </a:solidFill>
              </a:rPr>
              <a:t>cancro cervicale</a:t>
            </a:r>
            <a:r>
              <a:rPr lang="it-IT" sz="2000" dirty="0">
                <a:solidFill>
                  <a:schemeClr val="tx1"/>
                </a:solidFill>
              </a:rPr>
              <a:t>, da </a:t>
            </a:r>
            <a:r>
              <a:rPr lang="it-IT" sz="2000" b="1" dirty="0">
                <a:solidFill>
                  <a:schemeClr val="tx1"/>
                </a:solidFill>
              </a:rPr>
              <a:t>infezione </a:t>
            </a:r>
            <a:r>
              <a:rPr lang="it-IT" sz="2000" b="1" dirty="0" smtClean="0">
                <a:solidFill>
                  <a:schemeClr val="tx1"/>
                </a:solidFill>
              </a:rPr>
              <a:t>HPV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e le </a:t>
            </a:r>
            <a:r>
              <a:rPr lang="it-IT" sz="2000" b="1" dirty="0">
                <a:solidFill>
                  <a:schemeClr val="tx1"/>
                </a:solidFill>
              </a:rPr>
              <a:t>fistole ostetriche</a:t>
            </a:r>
            <a:r>
              <a:rPr lang="it-IT" sz="2000" dirty="0">
                <a:solidFill>
                  <a:schemeClr val="tx1"/>
                </a:solidFill>
              </a:rPr>
              <a:t>, a causa di un travaglio estremamente difficoltoso e prolungato.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Vi </a:t>
            </a:r>
            <a:r>
              <a:rPr lang="it-IT" sz="2000" b="1" dirty="0">
                <a:solidFill>
                  <a:srgbClr val="FF0000"/>
                </a:solidFill>
              </a:rPr>
              <a:t>è poi la morte di parto</a:t>
            </a:r>
            <a:r>
              <a:rPr lang="it-IT" sz="2000" dirty="0">
                <a:solidFill>
                  <a:schemeClr val="tx1"/>
                </a:solidFill>
              </a:rPr>
              <a:t>. Frequente è anche la morte dei neonati, o dei bambini di pochi anni di età, per mancanza di accudimento </a:t>
            </a:r>
            <a:r>
              <a:rPr lang="it-IT" sz="2000" dirty="0" smtClean="0">
                <a:solidFill>
                  <a:schemeClr val="tx1"/>
                </a:solidFill>
              </a:rPr>
              <a:t>appropriato.</a:t>
            </a:r>
            <a:r>
              <a:rPr lang="it-IT" sz="2000" dirty="0"/>
              <a:t> 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Due pratiche pericolose e malattie in agguato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53650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Prima del Diciannovesimo secolo </a:t>
            </a:r>
            <a:r>
              <a:rPr lang="it-IT" sz="2000" dirty="0">
                <a:solidFill>
                  <a:schemeClr val="tx1"/>
                </a:solidFill>
              </a:rPr>
              <a:t>era una pratica diffusa in tutto il mondo mentre oggi è vietata da numerose convenzioni internazionali e considerata una grave violazione dei diritti umani.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Tuttavia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secondo l’ultimo rapporto UNICEF “</a:t>
            </a:r>
            <a:r>
              <a:rPr lang="it-IT" sz="2000" i="1" dirty="0" err="1">
                <a:solidFill>
                  <a:schemeClr val="tx1"/>
                </a:solidFill>
              </a:rPr>
              <a:t>Ending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child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marriage</a:t>
            </a:r>
            <a:r>
              <a:rPr lang="it-IT" sz="2000" i="1" dirty="0">
                <a:solidFill>
                  <a:schemeClr val="tx1"/>
                </a:solidFill>
              </a:rPr>
              <a:t>: Progress and </a:t>
            </a:r>
            <a:r>
              <a:rPr lang="it-IT" sz="2000" i="1" dirty="0" err="1">
                <a:solidFill>
                  <a:schemeClr val="tx1"/>
                </a:solidFill>
              </a:rPr>
              <a:t>prospects</a:t>
            </a:r>
            <a:r>
              <a:rPr lang="it-IT" sz="2000" dirty="0">
                <a:solidFill>
                  <a:schemeClr val="tx1"/>
                </a:solidFill>
              </a:rPr>
              <a:t>”, attualmente sono 700 milioni (circa il 10 per cento della popolazione del pianeta) le donne che si sono sposate prima di aver compiuto la maggiore età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 </a:t>
            </a:r>
            <a:r>
              <a:rPr lang="it-IT" sz="2000" b="1" dirty="0">
                <a:solidFill>
                  <a:srgbClr val="FF0000"/>
                </a:solidFill>
              </a:rPr>
              <a:t>roccaforte </a:t>
            </a:r>
            <a:r>
              <a:rPr lang="it-IT" sz="2000" dirty="0">
                <a:solidFill>
                  <a:schemeClr val="tx1"/>
                </a:solidFill>
              </a:rPr>
              <a:t>di questa centenaria tradizione è l’India, che ospita il 40 per cento dei matrimoni infantili a livello globale.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Sebbene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>
                <a:solidFill>
                  <a:schemeClr val="tx1"/>
                </a:solidFill>
              </a:rPr>
              <a:t>il </a:t>
            </a:r>
            <a:r>
              <a:rPr lang="it-IT" sz="2000" i="1" dirty="0" err="1">
                <a:solidFill>
                  <a:schemeClr val="tx1"/>
                </a:solidFill>
              </a:rPr>
              <a:t>Prohibition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of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Child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Marriage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2000" i="1" dirty="0" err="1">
                <a:solidFill>
                  <a:schemeClr val="tx1"/>
                </a:solidFill>
              </a:rPr>
              <a:t>Act</a:t>
            </a:r>
            <a:r>
              <a:rPr lang="it-IT" sz="2000" dirty="0">
                <a:solidFill>
                  <a:schemeClr val="tx1"/>
                </a:solidFill>
              </a:rPr>
              <a:t> del 2006 abbia fissato l’età legale minima a 18 anni per le donne e 21 per gli uomini, una ragazza indiana su tre è una “sposa bambina</a:t>
            </a:r>
            <a:r>
              <a:rPr lang="it-IT" sz="2000" dirty="0" smtClean="0">
                <a:solidFill>
                  <a:schemeClr val="tx1"/>
                </a:solidFill>
              </a:rPr>
              <a:t>”.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India si tratta di un fenomeno complesso </a:t>
            </a:r>
            <a:r>
              <a:rPr lang="it-IT" sz="2000" dirty="0" smtClean="0">
                <a:solidFill>
                  <a:schemeClr val="tx1"/>
                </a:solidFill>
              </a:rPr>
              <a:t>che affonda le radici in riti religiosi, consuetudini sociali e cieche superstizioni, ma la cui origine culturale è tuttora molto dibattuta. </a:t>
            </a: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“spose bambine” indiane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556792"/>
            <a:ext cx="8640960" cy="489654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Alcuni </a:t>
            </a:r>
            <a:r>
              <a:rPr lang="it-IT" sz="2000" b="1" dirty="0">
                <a:solidFill>
                  <a:srgbClr val="FF0000"/>
                </a:solidFill>
              </a:rPr>
              <a:t>la fanno risalire </a:t>
            </a:r>
            <a:r>
              <a:rPr lang="it-IT" sz="2000" dirty="0">
                <a:solidFill>
                  <a:schemeClr val="tx1"/>
                </a:solidFill>
              </a:rPr>
              <a:t>all’invasione musulmana del Tredicesimo secolo, quando i conquistatori rapirono e violentarono tutte le donne </a:t>
            </a:r>
            <a:r>
              <a:rPr lang="it-IT" sz="2000" dirty="0" err="1">
                <a:solidFill>
                  <a:schemeClr val="tx1"/>
                </a:solidFill>
              </a:rPr>
              <a:t>induiste</a:t>
            </a:r>
            <a:r>
              <a:rPr lang="it-IT" sz="2000" dirty="0">
                <a:solidFill>
                  <a:schemeClr val="tx1"/>
                </a:solidFill>
              </a:rPr>
              <a:t> non sposate; da qui, la falsa credenza che il matrimonio protegga le ragazze da episodi di violenza e stupri.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Secondo </a:t>
            </a:r>
            <a:r>
              <a:rPr lang="it-IT" sz="2000" b="1" dirty="0">
                <a:solidFill>
                  <a:srgbClr val="FF0000"/>
                </a:solidFill>
              </a:rPr>
              <a:t>altri, </a:t>
            </a:r>
            <a:r>
              <a:rPr lang="it-IT" sz="2000" dirty="0">
                <a:solidFill>
                  <a:schemeClr val="tx1"/>
                </a:solidFill>
              </a:rPr>
              <a:t>invece, fu ai tempi feudali del Sultanato di Delhi che il matrimonio combinato dei figli iniziò a essere visto come un vero e proprio mezzo per consacrare accordi e alleanze fra le famiglie.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Ai giorni nostri</a:t>
            </a:r>
            <a:r>
              <a:rPr lang="it-IT" sz="2000" dirty="0">
                <a:solidFill>
                  <a:schemeClr val="tx1"/>
                </a:solidFill>
              </a:rPr>
              <a:t>, però, la ragione principale che contribuisce a perpetuare questa tradizione è la povertà endemica che affigge il subcontinente, in particolare le comunità rurali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All’interno </a:t>
            </a:r>
            <a:r>
              <a:rPr lang="it-IT" sz="2000" b="1" dirty="0">
                <a:solidFill>
                  <a:srgbClr val="FF0000"/>
                </a:solidFill>
              </a:rPr>
              <a:t>della patriarcale società indiana</a:t>
            </a:r>
            <a:r>
              <a:rPr lang="it-IT" sz="2000" dirty="0">
                <a:solidFill>
                  <a:schemeClr val="tx1"/>
                </a:solidFill>
              </a:rPr>
              <a:t>, le bambine, considerate un peso economico a causa delle doti, sono figlie su cui non vale la pena investire poiché il loro unico scopo nella vita deve essere badare alla casa e alla famiglia.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</a:t>
            </a:r>
            <a:r>
              <a:rPr lang="it-IT" sz="2000" b="1" dirty="0">
                <a:solidFill>
                  <a:srgbClr val="FF0000"/>
                </a:solidFill>
              </a:rPr>
              <a:t>matrimonio combinato </a:t>
            </a:r>
            <a:r>
              <a:rPr lang="it-IT" sz="2000" dirty="0">
                <a:solidFill>
                  <a:schemeClr val="tx1"/>
                </a:solidFill>
              </a:rPr>
              <a:t>diventa così una scappatoia, un modo per ridurre le spese riguardanti l’educazione e il sostentamento delle </a:t>
            </a:r>
            <a:r>
              <a:rPr lang="it-IT" sz="2000" dirty="0" smtClean="0">
                <a:solidFill>
                  <a:schemeClr val="tx1"/>
                </a:solidFill>
              </a:rPr>
              <a:t>figlie.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“spose bambine” indiane tra storia, cultura e tradizioni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640960" cy="453650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Le ripercussioni sulle “spose bambine” </a:t>
            </a:r>
            <a:r>
              <a:rPr lang="it-IT" sz="2000" dirty="0">
                <a:solidFill>
                  <a:schemeClr val="tx1"/>
                </a:solidFill>
              </a:rPr>
              <a:t>sono pesantissime: costrette a </a:t>
            </a:r>
            <a:r>
              <a:rPr lang="it-IT" sz="2000" b="1" dirty="0">
                <a:solidFill>
                  <a:schemeClr val="tx1"/>
                </a:solidFill>
              </a:rPr>
              <a:t>lasciare la scuola</a:t>
            </a:r>
            <a:r>
              <a:rPr lang="it-IT" sz="2000" dirty="0">
                <a:solidFill>
                  <a:schemeClr val="tx1"/>
                </a:solidFill>
              </a:rPr>
              <a:t>, vengono </a:t>
            </a:r>
            <a:r>
              <a:rPr lang="it-IT" sz="2000" b="1" dirty="0">
                <a:solidFill>
                  <a:schemeClr val="tx1"/>
                </a:solidFill>
              </a:rPr>
              <a:t>private di un’istruzione e delle competenze per un futuro lavoro </a:t>
            </a:r>
            <a:r>
              <a:rPr lang="it-IT" sz="2000" dirty="0">
                <a:solidFill>
                  <a:schemeClr val="tx1"/>
                </a:solidFill>
              </a:rPr>
              <a:t>all’interno della comunità; </a:t>
            </a:r>
            <a:r>
              <a:rPr lang="it-IT" sz="2000" b="1" dirty="0">
                <a:solidFill>
                  <a:schemeClr val="tx1"/>
                </a:solidFill>
              </a:rPr>
              <a:t>relegate in casa e socialmente isolate</a:t>
            </a:r>
            <a:r>
              <a:rPr lang="it-IT" sz="2000" dirty="0">
                <a:solidFill>
                  <a:schemeClr val="tx1"/>
                </a:solidFill>
              </a:rPr>
              <a:t>, sono spesso </a:t>
            </a:r>
            <a:r>
              <a:rPr lang="it-IT" sz="2000" b="1" dirty="0">
                <a:solidFill>
                  <a:schemeClr val="tx1"/>
                </a:solidFill>
              </a:rPr>
              <a:t>vittime di episodi di violenza domestica e abusi sessuali</a:t>
            </a:r>
            <a:r>
              <a:rPr lang="it-IT" sz="2000" dirty="0">
                <a:solidFill>
                  <a:schemeClr val="tx1"/>
                </a:solidFill>
              </a:rPr>
              <a:t>, che accrescono il </a:t>
            </a:r>
            <a:r>
              <a:rPr lang="it-IT" sz="2000" b="1" dirty="0">
                <a:solidFill>
                  <a:schemeClr val="tx1"/>
                </a:solidFill>
              </a:rPr>
              <a:t>rischio di contrarre malattie infettive come l’HIV</a:t>
            </a:r>
            <a:r>
              <a:rPr lang="it-IT" sz="2000" dirty="0">
                <a:solidFill>
                  <a:schemeClr val="tx1"/>
                </a:solidFill>
              </a:rPr>
              <a:t>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 </a:t>
            </a:r>
            <a:r>
              <a:rPr lang="it-IT" sz="2000" b="1" dirty="0">
                <a:solidFill>
                  <a:srgbClr val="FF0000"/>
                </a:solidFill>
              </a:rPr>
              <a:t>causa della loro giovane età</a:t>
            </a:r>
            <a:r>
              <a:rPr lang="it-IT" sz="2000" dirty="0">
                <a:solidFill>
                  <a:schemeClr val="tx1"/>
                </a:solidFill>
              </a:rPr>
              <a:t>, inoltre, tendono a soffrire maggiormente di </a:t>
            </a:r>
            <a:r>
              <a:rPr lang="it-IT" sz="2000" b="1" dirty="0">
                <a:solidFill>
                  <a:schemeClr val="tx1"/>
                </a:solidFill>
              </a:rPr>
              <a:t>complicazioni durante il parto </a:t>
            </a:r>
            <a:r>
              <a:rPr lang="it-IT" sz="2000" dirty="0">
                <a:solidFill>
                  <a:schemeClr val="tx1"/>
                </a:solidFill>
              </a:rPr>
              <a:t>- ragione principale di mortalità per le ragazze fra i 15 e i 19 anni - e </a:t>
            </a:r>
            <a:r>
              <a:rPr lang="it-IT" sz="2000" b="1" dirty="0">
                <a:solidFill>
                  <a:schemeClr val="tx1"/>
                </a:solidFill>
              </a:rPr>
              <a:t>i loro figli hanno più probabilità di non sopravvivere al primo anno di vita o di soffrire di gravi disturbi,</a:t>
            </a:r>
            <a:r>
              <a:rPr lang="it-IT" sz="2000" dirty="0">
                <a:solidFill>
                  <a:schemeClr val="tx1"/>
                </a:solidFill>
              </a:rPr>
              <a:t> come </a:t>
            </a:r>
            <a:r>
              <a:rPr lang="it-IT" sz="2000" b="1" dirty="0">
                <a:solidFill>
                  <a:schemeClr val="tx1"/>
                </a:solidFill>
              </a:rPr>
              <a:t>malnutrizione e ritardo nello sviluppo fisico e cognitivo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V</a:t>
            </a:r>
            <a:r>
              <a:rPr lang="it-IT" sz="2000" b="1" dirty="0" smtClean="0">
                <a:solidFill>
                  <a:srgbClr val="FF0000"/>
                </a:solidFill>
              </a:rPr>
              <a:t>arie </a:t>
            </a:r>
            <a:r>
              <a:rPr lang="it-IT" sz="2000" b="1" dirty="0">
                <a:solidFill>
                  <a:srgbClr val="FF0000"/>
                </a:solidFill>
              </a:rPr>
              <a:t>organizzazioni umanitarie</a:t>
            </a:r>
            <a:r>
              <a:rPr lang="it-IT" sz="2000" dirty="0">
                <a:solidFill>
                  <a:schemeClr val="tx1"/>
                </a:solidFill>
              </a:rPr>
              <a:t>, come </a:t>
            </a:r>
            <a:r>
              <a:rPr lang="it-IT" sz="2000" b="1" i="1" dirty="0" err="1">
                <a:solidFill>
                  <a:schemeClr val="tx1"/>
                </a:solidFill>
              </a:rPr>
              <a:t>Girls</a:t>
            </a:r>
            <a:r>
              <a:rPr lang="it-IT" sz="2000" b="1" i="1" dirty="0">
                <a:solidFill>
                  <a:schemeClr val="tx1"/>
                </a:solidFill>
              </a:rPr>
              <a:t> </a:t>
            </a:r>
            <a:r>
              <a:rPr lang="it-IT" sz="2000" b="1" i="1" dirty="0" err="1">
                <a:solidFill>
                  <a:schemeClr val="tx1"/>
                </a:solidFill>
              </a:rPr>
              <a:t>Not</a:t>
            </a:r>
            <a:r>
              <a:rPr lang="it-IT" sz="2000" b="1" i="1" dirty="0">
                <a:solidFill>
                  <a:schemeClr val="tx1"/>
                </a:solidFill>
              </a:rPr>
              <a:t> </a:t>
            </a:r>
            <a:r>
              <a:rPr lang="it-IT" sz="2000" b="1" i="1" dirty="0" err="1">
                <a:solidFill>
                  <a:schemeClr val="tx1"/>
                </a:solidFill>
              </a:rPr>
              <a:t>Brides</a:t>
            </a:r>
            <a:r>
              <a:rPr lang="it-IT" sz="2000" dirty="0">
                <a:solidFill>
                  <a:schemeClr val="tx1"/>
                </a:solidFill>
              </a:rPr>
              <a:t>, sono da anni impegnate in un’essenziale opera di sensibilizzazione delle comunità per quel che concerne i diritti dei minori, affrontando temi come il diritto alla salute, all’istruzione e alla protezione dalla violenza</a:t>
            </a:r>
            <a:r>
              <a:rPr lang="it-IT" sz="2000" dirty="0"/>
              <a:t>.</a:t>
            </a:r>
          </a:p>
          <a:p>
            <a:pPr algn="just"/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0" y="112474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Ripercussioni pesantissime per le “spose bambine” indiane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80020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Nel mondo una donna su cinque </a:t>
            </a:r>
            <a:r>
              <a:rPr lang="it-IT" sz="2000" dirty="0">
                <a:solidFill>
                  <a:schemeClr val="tx1"/>
                </a:solidFill>
              </a:rPr>
              <a:t>si è sposata prima di aver compiuto 18 anni: si parla di circa</a:t>
            </a:r>
            <a:r>
              <a:rPr lang="it-IT" sz="2000" b="1" dirty="0">
                <a:solidFill>
                  <a:schemeClr val="tx1"/>
                </a:solidFill>
              </a:rPr>
              <a:t> 650 milioni di spose bambine.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 </a:t>
            </a:r>
            <a:r>
              <a:rPr lang="it-IT" sz="2000" b="1" dirty="0">
                <a:solidFill>
                  <a:srgbClr val="FF0000"/>
                </a:solidFill>
              </a:rPr>
              <a:t>livello globale </a:t>
            </a:r>
            <a:r>
              <a:rPr lang="it-IT" sz="2000" dirty="0">
                <a:solidFill>
                  <a:schemeClr val="tx1"/>
                </a:solidFill>
              </a:rPr>
              <a:t>il numero totale di ragazze sposate da bambine è stimato essere di </a:t>
            </a:r>
            <a:r>
              <a:rPr lang="it-IT" sz="2000" b="1" dirty="0">
                <a:solidFill>
                  <a:schemeClr val="tx1"/>
                </a:solidFill>
              </a:rPr>
              <a:t>12 milioni l’anno </a:t>
            </a:r>
            <a:r>
              <a:rPr lang="it-IT" sz="2000" dirty="0">
                <a:solidFill>
                  <a:schemeClr val="tx1"/>
                </a:solidFill>
              </a:rPr>
              <a:t>e in Asia Meridionale si trova il maggior numero di spose bambine, con oltre il 40% del numero globale (285 milioni o 44% del totale), seguita dall’Africa </a:t>
            </a:r>
            <a:r>
              <a:rPr lang="it-IT" sz="2000" dirty="0" err="1">
                <a:solidFill>
                  <a:schemeClr val="tx1"/>
                </a:solidFill>
              </a:rPr>
              <a:t>Subsahariana</a:t>
            </a:r>
            <a:r>
              <a:rPr lang="it-IT" sz="2000" dirty="0">
                <a:solidFill>
                  <a:schemeClr val="tx1"/>
                </a:solidFill>
              </a:rPr>
              <a:t> (115 milioni o 18% del totale).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112474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Numeri impressionanti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Ultime foto\b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2989907" cy="258690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problema dei matrimoni precoci </a:t>
            </a:r>
            <a:r>
              <a:rPr lang="it-IT" sz="2000" dirty="0" smtClean="0">
                <a:solidFill>
                  <a:schemeClr val="tx1"/>
                </a:solidFill>
              </a:rPr>
              <a:t>riguarda non solo le bambine ma anche bambini e adolescenti. </a:t>
            </a:r>
            <a:r>
              <a:rPr lang="it-IT" sz="2000" i="1" dirty="0" smtClean="0">
                <a:solidFill>
                  <a:schemeClr val="tx1"/>
                </a:solidFill>
              </a:rPr>
              <a:t>(DATI: Unicef)</a:t>
            </a:r>
            <a:endParaRPr lang="it-IT" sz="2800" dirty="0" smtClean="0">
              <a:solidFill>
                <a:schemeClr val="tx1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Anche </a:t>
            </a:r>
            <a:r>
              <a:rPr lang="it-IT" sz="2000" b="1" dirty="0">
                <a:solidFill>
                  <a:srgbClr val="FF0000"/>
                </a:solidFill>
              </a:rPr>
              <a:t>se di minore entità </a:t>
            </a:r>
            <a:r>
              <a:rPr lang="it-IT" sz="2000" dirty="0">
                <a:solidFill>
                  <a:schemeClr val="tx1"/>
                </a:solidFill>
              </a:rPr>
              <a:t>rispetto alla controparte femminile, ci sono anche ragazzi adolescenti costretti a sposarsi prima di aver compiuto 18 anni: in particolare, questo avviene in Repubblica Centrafricana, Caraibi, Nepal, Madagascar, Laos.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Sposi precoci anche bambini e ragazzi adolescenti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3314" name="Picture 2" descr="C:\Users\Master\Desktop\Ultime foto\b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077072"/>
            <a:ext cx="3312368" cy="22042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3315" name="Picture 3" descr="C:\Users\Master\Desktop\Ultime foto\bb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149080"/>
            <a:ext cx="3724672" cy="209512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Mappa di bambini e ragazzi adolescenti sposi precoci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4338" name="Picture 2" descr="C:\Users\Master\Desktop\Ultime foto\b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3"/>
            <a:ext cx="8712968" cy="48972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29614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Anche </a:t>
            </a:r>
            <a:r>
              <a:rPr lang="it-IT" sz="2000" b="1" dirty="0">
                <a:solidFill>
                  <a:srgbClr val="FF0000"/>
                </a:solidFill>
              </a:rPr>
              <a:t>se di minore entità </a:t>
            </a:r>
            <a:r>
              <a:rPr lang="it-IT" sz="2000" dirty="0">
                <a:solidFill>
                  <a:schemeClr val="tx1"/>
                </a:solidFill>
              </a:rPr>
              <a:t>rispetto alla controparte femminile, ci sono anche ragazzi adolescenti costretti a sposarsi prima di aver compiuto 18 anni: in particolare, questo avviene in Repubblica Centrafricana, Caraibi, Nepal, Madagascar, Laos.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115 milioni di sposi bambini nel mondo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Ultime foto\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284984"/>
            <a:ext cx="4527449" cy="302433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9" name="Picture 2" descr="C:\Users\Master\Desktop\Ultime foto\bb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284983"/>
            <a:ext cx="2016224" cy="307972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30425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Attraverso i dati raccolti in 82 Stati</a:t>
            </a:r>
            <a:r>
              <a:rPr lang="it-IT" sz="2000" dirty="0" smtClean="0">
                <a:solidFill>
                  <a:schemeClr val="tx1"/>
                </a:solidFill>
              </a:rPr>
              <a:t>, l'analisi rileva che il matrimonio precoce dei ragazzi continua a essere diffuso in quasi tutte le regioni nel mondo, dall'Africa </a:t>
            </a:r>
            <a:r>
              <a:rPr lang="it-IT" sz="2000" dirty="0" err="1" smtClean="0">
                <a:solidFill>
                  <a:schemeClr val="tx1"/>
                </a:solidFill>
              </a:rPr>
              <a:t>Subsahariana</a:t>
            </a:r>
            <a:r>
              <a:rPr lang="it-IT" sz="2000" dirty="0" smtClean="0">
                <a:solidFill>
                  <a:schemeClr val="tx1"/>
                </a:solidFill>
              </a:rPr>
              <a:t> all'America Latina, dall'Asia meridionale all'Estremo Oriente e all'</a:t>
            </a:r>
            <a:r>
              <a:rPr lang="it-IT" sz="2000" dirty="0" err="1" smtClean="0">
                <a:solidFill>
                  <a:schemeClr val="tx1"/>
                </a:solidFill>
              </a:rPr>
              <a:t>Oceania</a:t>
            </a:r>
            <a:r>
              <a:rPr lang="it-IT" sz="2000" dirty="0" smtClean="0">
                <a:solidFill>
                  <a:schemeClr val="tx1"/>
                </a:solidFill>
              </a:rPr>
              <a:t>. (Dati l’UNICEF </a:t>
            </a:r>
            <a:r>
              <a:rPr lang="it-IT" sz="2000" dirty="0" err="1" smtClean="0">
                <a:solidFill>
                  <a:schemeClr val="tx1"/>
                </a:solidFill>
              </a:rPr>
              <a:t>--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i="1" dirty="0" smtClean="0">
                <a:solidFill>
                  <a:schemeClr val="tx1"/>
                </a:solidFill>
              </a:rPr>
              <a:t>7 giugno 2019</a:t>
            </a:r>
            <a:r>
              <a:rPr lang="it-IT" sz="20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L'incidenza maggiore </a:t>
            </a:r>
            <a:r>
              <a:rPr lang="it-IT" sz="2000" dirty="0" smtClean="0">
                <a:solidFill>
                  <a:schemeClr val="tx1"/>
                </a:solidFill>
              </a:rPr>
              <a:t>del fenomeno si registra nella </a:t>
            </a:r>
            <a:r>
              <a:rPr lang="it-IT" sz="2000" b="1" dirty="0" smtClean="0">
                <a:solidFill>
                  <a:schemeClr val="tx1"/>
                </a:solidFill>
              </a:rPr>
              <a:t>Repubblica Centrafricana</a:t>
            </a:r>
            <a:r>
              <a:rPr lang="it-IT" sz="2000" dirty="0" smtClean="0">
                <a:solidFill>
                  <a:schemeClr val="tx1"/>
                </a:solidFill>
              </a:rPr>
              <a:t> (dove il 28% dei matrimoni vedono coinvolto un maschio minorenne). A seguire </a:t>
            </a:r>
            <a:r>
              <a:rPr lang="it-IT" sz="2000" b="1" dirty="0" smtClean="0">
                <a:solidFill>
                  <a:schemeClr val="tx1"/>
                </a:solidFill>
              </a:rPr>
              <a:t>Nicaragua</a:t>
            </a:r>
            <a:r>
              <a:rPr lang="it-IT" sz="2000" dirty="0" smtClean="0">
                <a:solidFill>
                  <a:schemeClr val="tx1"/>
                </a:solidFill>
              </a:rPr>
              <a:t> (19%) e </a:t>
            </a:r>
            <a:r>
              <a:rPr lang="it-IT" sz="2000" b="1" dirty="0" smtClean="0">
                <a:solidFill>
                  <a:schemeClr val="tx1"/>
                </a:solidFill>
              </a:rPr>
              <a:t>Madagascar </a:t>
            </a:r>
            <a:r>
              <a:rPr lang="it-IT" sz="2000" dirty="0" smtClean="0">
                <a:solidFill>
                  <a:schemeClr val="tx1"/>
                </a:solidFill>
              </a:rPr>
              <a:t>(13%). </a:t>
            </a: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23 milioni di sposi bambini prima dei 15 anni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6388" name="Picture 4" descr="C:\Users\Master\Desktop\Ultime foto\bb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4646" y="4293096"/>
            <a:ext cx="4032448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16390" name="Picture 6" descr="C:\Users\Master\Desktop\Ultime foto\bb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93096"/>
            <a:ext cx="3600400" cy="201622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460851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Mentre incidenza, </a:t>
            </a:r>
            <a:r>
              <a:rPr lang="it-IT" sz="2000" dirty="0" smtClean="0">
                <a:solidFill>
                  <a:schemeClr val="tx1"/>
                </a:solidFill>
              </a:rPr>
              <a:t>cause e impatto dei matrimoni precoci tra le ragazze sono stati ampiamente studiati, sono scarse le ricerche condotte sull'analogo fenomeno per quanto riguarda bambini e ragazzi. 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bambini maggiormente a rischio </a:t>
            </a:r>
            <a:r>
              <a:rPr lang="it-IT" sz="2000" dirty="0" smtClean="0">
                <a:solidFill>
                  <a:schemeClr val="tx1"/>
                </a:solidFill>
              </a:rPr>
              <a:t>di contrarre matrimoni in età infantile sono quelli appartenenti alle </a:t>
            </a:r>
            <a:r>
              <a:rPr lang="it-IT" sz="2000" b="1" dirty="0" smtClean="0">
                <a:solidFill>
                  <a:schemeClr val="tx1"/>
                </a:solidFill>
              </a:rPr>
              <a:t>famiglie più povere</a:t>
            </a:r>
            <a:r>
              <a:rPr lang="it-IT" sz="2000" dirty="0" smtClean="0">
                <a:solidFill>
                  <a:schemeClr val="tx1"/>
                </a:solidFill>
              </a:rPr>
              <a:t>, quelli che vivono in </a:t>
            </a:r>
            <a:r>
              <a:rPr lang="it-IT" sz="2000" b="1" dirty="0" smtClean="0">
                <a:solidFill>
                  <a:schemeClr val="tx1"/>
                </a:solidFill>
              </a:rPr>
              <a:t>aree rurali</a:t>
            </a:r>
            <a:r>
              <a:rPr lang="it-IT" sz="2000" dirty="0" smtClean="0">
                <a:solidFill>
                  <a:schemeClr val="tx1"/>
                </a:solidFill>
              </a:rPr>
              <a:t> e che hanno un grado di </a:t>
            </a:r>
            <a:r>
              <a:rPr lang="it-IT" sz="2000" b="1" dirty="0" smtClean="0">
                <a:solidFill>
                  <a:schemeClr val="tx1"/>
                </a:solidFill>
              </a:rPr>
              <a:t>istruzione basso o nullo.</a:t>
            </a:r>
          </a:p>
          <a:p>
            <a:r>
              <a:rPr lang="it-IT" sz="2400" b="1" dirty="0" smtClean="0">
                <a:solidFill>
                  <a:schemeClr val="tx1"/>
                </a:solidFill>
              </a:rPr>
              <a:t>«</a:t>
            </a:r>
            <a:r>
              <a:rPr lang="it-IT" sz="2400" b="1" i="1" dirty="0" smtClean="0">
                <a:solidFill>
                  <a:schemeClr val="tx1"/>
                </a:solidFill>
              </a:rPr>
              <a:t>Il matrimonio precoce deruba i bambini dell’infanzia. Gli sposi bambini sono costretti ad assumersi responsabilità da adulti, per le quali non possono essere pronti. Il matrimonio precoce porta con sé una paternità precoce, e di conseguenza maggiore pressione a dover provvedere alla famiglia, provocando l’interruzione dell’istruzione e costringendo a opportunità lavorative di scarso valore</a:t>
            </a:r>
            <a:r>
              <a:rPr lang="it-IT" sz="2400" b="1" dirty="0" smtClean="0">
                <a:solidFill>
                  <a:schemeClr val="tx1"/>
                </a:solidFill>
              </a:rPr>
              <a:t>»  </a:t>
            </a:r>
            <a:r>
              <a:rPr lang="it-IT" sz="2400" dirty="0" smtClean="0">
                <a:solidFill>
                  <a:schemeClr val="tx1"/>
                </a:solidFill>
              </a:rPr>
              <a:t>(</a:t>
            </a:r>
            <a:r>
              <a:rPr lang="it-IT" sz="2400" dirty="0" err="1" smtClean="0">
                <a:solidFill>
                  <a:schemeClr val="tx1"/>
                </a:solidFill>
              </a:rPr>
              <a:t>Henrietta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</a:rPr>
              <a:t>Fore</a:t>
            </a:r>
            <a:r>
              <a:rPr lang="it-IT" sz="2400" dirty="0" smtClean="0">
                <a:solidFill>
                  <a:schemeClr val="tx1"/>
                </a:solidFill>
              </a:rPr>
              <a:t>., Direttore esecutivo dell'UNICEF)</a:t>
            </a:r>
          </a:p>
          <a:p>
            <a:pPr algn="just"/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matrimonio precoce deruba i bambini dell’infanzia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640960" cy="64807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1800" b="1" dirty="0">
                <a:solidFill>
                  <a:srgbClr val="FF0000"/>
                </a:solidFill>
              </a:rPr>
              <a:t>La ricerca (ICRW, International center </a:t>
            </a:r>
            <a:r>
              <a:rPr lang="it-IT" sz="1800" b="1" dirty="0" err="1">
                <a:solidFill>
                  <a:srgbClr val="FF0000"/>
                </a:solidFill>
              </a:rPr>
              <a:t>for</a:t>
            </a:r>
            <a:r>
              <a:rPr lang="it-IT" sz="1800" b="1" dirty="0">
                <a:solidFill>
                  <a:srgbClr val="FF0000"/>
                </a:solidFill>
              </a:rPr>
              <a:t> </a:t>
            </a:r>
            <a:r>
              <a:rPr lang="it-IT" sz="1800" b="1" dirty="0" err="1">
                <a:solidFill>
                  <a:srgbClr val="FF0000"/>
                </a:solidFill>
              </a:rPr>
              <a:t>research</a:t>
            </a:r>
            <a:r>
              <a:rPr lang="it-IT" sz="1800" b="1" dirty="0">
                <a:solidFill>
                  <a:srgbClr val="FF0000"/>
                </a:solidFill>
              </a:rPr>
              <a:t> on </a:t>
            </a:r>
            <a:r>
              <a:rPr lang="it-IT" sz="1800" b="1" dirty="0" smtClean="0">
                <a:solidFill>
                  <a:srgbClr val="FF0000"/>
                </a:solidFill>
              </a:rPr>
              <a:t>women)</a:t>
            </a:r>
            <a:r>
              <a:rPr lang="it-IT" sz="1800" b="1" dirty="0">
                <a:solidFill>
                  <a:srgbClr val="FF0000"/>
                </a:solidFill>
              </a:rPr>
              <a:t> ha dimostrato che possono esservi dei modi per prevenire o contrastare questo fenomeno ed essi sono: </a:t>
            </a: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it-IT" sz="18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it-IT" sz="1800" dirty="0" smtClean="0">
                <a:solidFill>
                  <a:schemeClr val="tx1"/>
                </a:solidFill>
              </a:rPr>
              <a:t> </a:t>
            </a:r>
            <a:r>
              <a:rPr lang="it-IT" sz="1800" dirty="0">
                <a:solidFill>
                  <a:schemeClr val="tx1"/>
                </a:solidFill>
              </a:rPr>
              <a:t> </a:t>
            </a: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 </a:t>
            </a:r>
          </a:p>
          <a:p>
            <a:pPr lvl="0" algn="just"/>
            <a:r>
              <a:rPr lang="it-IT" sz="1800" dirty="0" smtClean="0">
                <a:solidFill>
                  <a:schemeClr val="tx1"/>
                </a:solidFill>
              </a:rPr>
              <a:t> </a:t>
            </a:r>
            <a:endParaRPr lang="it-IT" sz="1800" dirty="0">
              <a:solidFill>
                <a:schemeClr val="tx1"/>
              </a:solidFill>
            </a:endParaRPr>
          </a:p>
          <a:p>
            <a:pPr algn="just"/>
            <a:r>
              <a:rPr lang="it-IT" sz="1800" dirty="0">
                <a:solidFill>
                  <a:schemeClr val="tx1"/>
                </a:solidFill>
              </a:rPr>
              <a:t> </a:t>
            </a:r>
            <a:r>
              <a:rPr lang="it-IT" sz="1800" dirty="0" smtClean="0">
                <a:solidFill>
                  <a:schemeClr val="tx1"/>
                </a:solidFill>
              </a:rPr>
              <a:t> 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112474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Come contrastare questo fenomeno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1520" y="2492896"/>
            <a:ext cx="2880320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err="1" smtClean="0">
                <a:solidFill>
                  <a:srgbClr val="0070C0"/>
                </a:solidFill>
              </a:rPr>
              <a:t>Empowering</a:t>
            </a:r>
            <a:r>
              <a:rPr lang="it-IT" sz="2000" b="1" dirty="0" smtClean="0">
                <a:solidFill>
                  <a:srgbClr val="0070C0"/>
                </a:solidFill>
              </a:rPr>
              <a:t> delle bambine o ragazze attraverso l’istruzione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3933056"/>
            <a:ext cx="331236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0070C0"/>
                </a:solidFill>
              </a:rPr>
              <a:t>Dare loro informazioni, competenze, reti di sostegno, far si che non si sentano isolate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403648" y="5373216"/>
            <a:ext cx="2664296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0070C0"/>
                </a:solidFill>
              </a:rPr>
              <a:t>Educare e mobilitare i genitori ed i membri della Comunità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004048" y="5373216"/>
            <a:ext cx="2664296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0070C0"/>
                </a:solidFill>
              </a:rPr>
              <a:t>Migliorare l’accessibilità e la qualità dell’istruzione formale per le bambine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580112" y="3933056"/>
            <a:ext cx="331236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0070C0"/>
                </a:solidFill>
              </a:rPr>
              <a:t>Offrire sostegno economico e incentivi per le bambine e le loro famiglie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012160" y="2492896"/>
            <a:ext cx="2880320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000" b="1" dirty="0" smtClean="0">
                <a:solidFill>
                  <a:srgbClr val="0070C0"/>
                </a:solidFill>
              </a:rPr>
              <a:t>Creare politiche sociali ed economiche per prevenire il fenomeno</a:t>
            </a:r>
          </a:p>
        </p:txBody>
      </p:sp>
      <p:sp>
        <p:nvSpPr>
          <p:cNvPr id="14" name="Ovale 13"/>
          <p:cNvSpPr/>
          <p:nvPr/>
        </p:nvSpPr>
        <p:spPr>
          <a:xfrm>
            <a:off x="4355976" y="2348880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2 15"/>
          <p:cNvCxnSpPr>
            <a:stCxn id="14" idx="2"/>
            <a:endCxn id="7" idx="3"/>
          </p:cNvCxnSpPr>
          <p:nvPr/>
        </p:nvCxnSpPr>
        <p:spPr>
          <a:xfrm flipH="1">
            <a:off x="3131840" y="2564904"/>
            <a:ext cx="1224136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H="1">
            <a:off x="3347864" y="2717304"/>
            <a:ext cx="1160512" cy="121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4"/>
          </p:cNvCxnSpPr>
          <p:nvPr/>
        </p:nvCxnSpPr>
        <p:spPr>
          <a:xfrm flipH="1">
            <a:off x="3851920" y="2780928"/>
            <a:ext cx="720080" cy="25922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4" idx="4"/>
          </p:cNvCxnSpPr>
          <p:nvPr/>
        </p:nvCxnSpPr>
        <p:spPr>
          <a:xfrm>
            <a:off x="4572000" y="2780928"/>
            <a:ext cx="720080" cy="25922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4" idx="5"/>
          </p:cNvCxnSpPr>
          <p:nvPr/>
        </p:nvCxnSpPr>
        <p:spPr>
          <a:xfrm>
            <a:off x="4724752" y="2717656"/>
            <a:ext cx="999376" cy="1215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4" idx="6"/>
            <a:endCxn id="13" idx="1"/>
          </p:cNvCxnSpPr>
          <p:nvPr/>
        </p:nvCxnSpPr>
        <p:spPr>
          <a:xfrm>
            <a:off x="4788024" y="2564904"/>
            <a:ext cx="1224136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73630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200" b="1" dirty="0">
                <a:solidFill>
                  <a:srgbClr val="FF0000"/>
                </a:solidFill>
              </a:rPr>
              <a:t>Nel decennio scorso</a:t>
            </a:r>
            <a:r>
              <a:rPr lang="it-IT" sz="2200" dirty="0">
                <a:solidFill>
                  <a:schemeClr val="tx1"/>
                </a:solidFill>
              </a:rPr>
              <a:t>, il numero di donne sposate da bambine è diminuito del 15% – da 1 su 4 (25%) a 1 su 5 (21%): questo significa che sono stati evitati 25 milioni di matrimoni precoci. </a:t>
            </a:r>
            <a:endParaRPr lang="it-IT" sz="2200" dirty="0" smtClean="0">
              <a:solidFill>
                <a:schemeClr val="tx1"/>
              </a:solidFill>
            </a:endParaRPr>
          </a:p>
          <a:p>
            <a:pPr algn="just"/>
            <a:r>
              <a:rPr lang="it-IT" sz="2200" b="1" dirty="0" smtClean="0">
                <a:solidFill>
                  <a:srgbClr val="FF0000"/>
                </a:solidFill>
              </a:rPr>
              <a:t>L'aumento </a:t>
            </a:r>
            <a:r>
              <a:rPr lang="it-IT" sz="2200" b="1" dirty="0">
                <a:solidFill>
                  <a:srgbClr val="FF0000"/>
                </a:solidFill>
              </a:rPr>
              <a:t>del tasso di istruzione per le ragazze</a:t>
            </a:r>
            <a:r>
              <a:rPr lang="it-IT" sz="2200" dirty="0">
                <a:solidFill>
                  <a:schemeClr val="tx1"/>
                </a:solidFill>
              </a:rPr>
              <a:t>, investimenti proattivi dei governi sulle ragazze adolescenti e campagne di comunicazione pubblica sull’illegalità del matrimonio precoce e sui danni che causa sono tra le ragioni di questo cambiamento.</a:t>
            </a:r>
          </a:p>
          <a:p>
            <a:pPr algn="just"/>
            <a:r>
              <a:rPr lang="it-IT" sz="2200" b="1" dirty="0">
                <a:solidFill>
                  <a:srgbClr val="FF0000"/>
                </a:solidFill>
              </a:rPr>
              <a:t>Per porre fine </a:t>
            </a:r>
            <a:r>
              <a:rPr lang="it-IT" sz="2200" dirty="0">
                <a:solidFill>
                  <a:schemeClr val="tx1"/>
                </a:solidFill>
              </a:rPr>
              <a:t>a questa pratica entro il 2030, anno indicato dagli Obiettivi di Sviluppo Sostenibile, bisogna che i progressi accelerino in modo consistente.</a:t>
            </a:r>
            <a:r>
              <a:rPr lang="it-IT" sz="2000" dirty="0"/>
              <a:t>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Investire sull’istruzione rimane la scelta fondamentale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Ultime foto\ba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653136"/>
            <a:ext cx="2448272" cy="162921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CasellaDiTesto 8"/>
          <p:cNvSpPr txBox="1"/>
          <p:nvPr/>
        </p:nvSpPr>
        <p:spPr>
          <a:xfrm>
            <a:off x="3491880" y="501317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FF0000"/>
                </a:solidFill>
              </a:rPr>
              <a:t>FINE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Master\Desktop\Ultime foto\b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653136"/>
            <a:ext cx="2160240" cy="1624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368152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Come dice </a:t>
            </a:r>
            <a:r>
              <a:rPr lang="it-IT" sz="2000" b="1" dirty="0" err="1">
                <a:solidFill>
                  <a:srgbClr val="FF0000"/>
                </a:solidFill>
              </a:rPr>
              <a:t>Henrietta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err="1">
                <a:solidFill>
                  <a:srgbClr val="FF0000"/>
                </a:solidFill>
              </a:rPr>
              <a:t>Fore</a:t>
            </a:r>
            <a:r>
              <a:rPr lang="it-IT" sz="2000" dirty="0">
                <a:solidFill>
                  <a:schemeClr val="tx1"/>
                </a:solidFill>
              </a:rPr>
              <a:t>, direttore generale </a:t>
            </a:r>
            <a:r>
              <a:rPr lang="it-IT" sz="2000" b="1" dirty="0">
                <a:solidFill>
                  <a:schemeClr val="tx1"/>
                </a:solidFill>
              </a:rPr>
              <a:t>dell'Unicef</a:t>
            </a:r>
            <a:r>
              <a:rPr lang="it-IT" sz="2000" dirty="0">
                <a:solidFill>
                  <a:schemeClr val="tx1"/>
                </a:solidFill>
              </a:rPr>
              <a:t>, "per molti, il giorno di San Valentino è associato al romanticismo, fiori, proposte di matrimonio" mentre "per il milioni di ragazze nel mondo, il matrimonio non è una scelta ma una malaugurata fine alla loro infanzia e al loro futuro”. 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Per queste bambine il matrimonio non è una scelta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Ultime foto\b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56992"/>
            <a:ext cx="4608512" cy="307234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800200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In Asia Meridionale</a:t>
            </a:r>
            <a:r>
              <a:rPr lang="it-IT" sz="2000" dirty="0">
                <a:solidFill>
                  <a:schemeClr val="tx1"/>
                </a:solidFill>
              </a:rPr>
              <a:t>, il rischio per una ragazza di sposarsi da bambina è declinato di oltre un terzo, dal 50% 10 anni fa, al 30% oggi.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Questo </a:t>
            </a:r>
            <a:r>
              <a:rPr lang="it-IT" sz="2000" b="1" dirty="0">
                <a:solidFill>
                  <a:srgbClr val="FF0000"/>
                </a:solidFill>
              </a:rPr>
              <a:t>cambiamento </a:t>
            </a:r>
            <a:r>
              <a:rPr lang="it-IT" sz="2000" dirty="0">
                <a:solidFill>
                  <a:schemeClr val="tx1"/>
                </a:solidFill>
              </a:rPr>
              <a:t>è ampiamente dovuto a enormi passi avanti nel ridurre i matrimoni precoci in India ma il numero maggiore di matrimoni precoci si sta spostando </a:t>
            </a:r>
            <a:r>
              <a:rPr lang="it-IT" sz="2000" b="1" dirty="0">
                <a:solidFill>
                  <a:schemeClr val="tx1"/>
                </a:solidFill>
              </a:rPr>
              <a:t>dall’Asia Meridionale all’Africa </a:t>
            </a:r>
            <a:r>
              <a:rPr lang="it-IT" sz="2000" b="1" dirty="0" err="1">
                <a:solidFill>
                  <a:schemeClr val="tx1"/>
                </a:solidFill>
              </a:rPr>
              <a:t>Subsahariana</a:t>
            </a:r>
            <a:r>
              <a:rPr lang="it-IT" sz="2000" dirty="0">
                <a:solidFill>
                  <a:schemeClr val="tx1"/>
                </a:solidFill>
              </a:rPr>
              <a:t>, a causa di progressi più lenti e della crescita della popolazione. </a:t>
            </a:r>
            <a:endParaRPr lang="it-IT" sz="20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fenomeno sta crescendo nell’Africa </a:t>
            </a:r>
            <a:r>
              <a:rPr lang="it-IT" sz="2400" b="1" dirty="0" err="1">
                <a:solidFill>
                  <a:srgbClr val="0070C0"/>
                </a:solidFill>
              </a:rPr>
              <a:t>S</a:t>
            </a:r>
            <a:r>
              <a:rPr lang="it-IT" sz="2400" b="1" dirty="0" err="1" smtClean="0">
                <a:solidFill>
                  <a:srgbClr val="0070C0"/>
                </a:solidFill>
              </a:rPr>
              <a:t>ubsahariana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Ultime foto\b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717032"/>
            <a:ext cx="3895515" cy="259228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309634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Delle spose bambine più recenti</a:t>
            </a:r>
            <a:r>
              <a:rPr lang="it-IT" sz="2000" dirty="0">
                <a:solidFill>
                  <a:schemeClr val="tx1"/>
                </a:solidFill>
              </a:rPr>
              <a:t>, circa 1 su 3 vive in Africa </a:t>
            </a:r>
            <a:r>
              <a:rPr lang="it-IT" sz="2000" dirty="0" err="1">
                <a:solidFill>
                  <a:schemeClr val="tx1"/>
                </a:solidFill>
              </a:rPr>
              <a:t>Subsahariana</a:t>
            </a:r>
            <a:r>
              <a:rPr lang="it-IT" sz="2000" dirty="0">
                <a:solidFill>
                  <a:schemeClr val="tx1"/>
                </a:solidFill>
              </a:rPr>
              <a:t>, 25 anni fa erano 1 su 7.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</a:t>
            </a:r>
            <a:r>
              <a:rPr lang="it-IT" sz="2000" b="1" dirty="0">
                <a:solidFill>
                  <a:srgbClr val="FF0000"/>
                </a:solidFill>
              </a:rPr>
              <a:t>America Latina e nei Caraibi </a:t>
            </a:r>
            <a:r>
              <a:rPr lang="it-IT" sz="2000" dirty="0">
                <a:solidFill>
                  <a:schemeClr val="tx1"/>
                </a:solidFill>
              </a:rPr>
              <a:t>non ci sono evidenze di progresso, con livelli di matrimoni precoci uguali a 25 anni fa.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</a:t>
            </a:r>
            <a:r>
              <a:rPr lang="it-IT" sz="2000" b="1" dirty="0">
                <a:solidFill>
                  <a:srgbClr val="FF0000"/>
                </a:solidFill>
              </a:rPr>
              <a:t>matrimoni precoci </a:t>
            </a:r>
            <a:r>
              <a:rPr lang="it-IT" sz="2000" dirty="0">
                <a:solidFill>
                  <a:schemeClr val="tx1"/>
                </a:solidFill>
              </a:rPr>
              <a:t>avvengono anche nei paesi ad alto reddito. </a:t>
            </a:r>
            <a:r>
              <a:rPr lang="it-IT" sz="2000" dirty="0" smtClean="0">
                <a:solidFill>
                  <a:schemeClr val="tx1"/>
                </a:solidFill>
              </a:rPr>
              <a:t>Negli </a:t>
            </a:r>
            <a:r>
              <a:rPr lang="it-IT" sz="2000" b="1" dirty="0">
                <a:solidFill>
                  <a:schemeClr val="tx1"/>
                </a:solidFill>
              </a:rPr>
              <a:t>Stati Uniti</a:t>
            </a:r>
            <a:r>
              <a:rPr lang="it-IT" sz="2000" dirty="0">
                <a:solidFill>
                  <a:schemeClr val="tx1"/>
                </a:solidFill>
              </a:rPr>
              <a:t>, la maggior parte dei 50 stati presenta eccezioni a livello legislativo che consentono ai bambini di essere sposati prima dei 18 anni.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Nel </a:t>
            </a:r>
            <a:r>
              <a:rPr lang="it-IT" sz="2000" b="1" dirty="0">
                <a:solidFill>
                  <a:srgbClr val="FF0000"/>
                </a:solidFill>
              </a:rPr>
              <a:t>2017, nell’Unione Europea</a:t>
            </a:r>
            <a:r>
              <a:rPr lang="it-IT" sz="2000" dirty="0">
                <a:solidFill>
                  <a:schemeClr val="tx1"/>
                </a:solidFill>
              </a:rPr>
              <a:t>, solo 4 paesi non tolleravano eccezioni all’età minima per il matrimonio di 18 anni.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Il fenomeno è presente anche nei paesi sviluppati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Ultime foto\ba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085184"/>
            <a:ext cx="3829050" cy="151216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91680" y="112474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Cosa “perde” una sposa bambina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Ultime foto\b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36912"/>
            <a:ext cx="3060340" cy="204022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sp>
        <p:nvSpPr>
          <p:cNvPr id="9" name="Rettangolo 8"/>
          <p:cNvSpPr/>
          <p:nvPr/>
        </p:nvSpPr>
        <p:spPr>
          <a:xfrm>
            <a:off x="179512" y="1700808"/>
            <a:ext cx="2664296" cy="39604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Quando una ragazza </a:t>
            </a:r>
            <a:r>
              <a:rPr lang="it-IT" sz="2000" dirty="0" smtClean="0">
                <a:solidFill>
                  <a:schemeClr val="tx1"/>
                </a:solidFill>
              </a:rPr>
              <a:t>è costretta a sposarsi da bambina affronta </a:t>
            </a:r>
            <a:r>
              <a:rPr lang="it-IT" sz="2000" b="1" dirty="0" smtClean="0">
                <a:solidFill>
                  <a:schemeClr val="tx1"/>
                </a:solidFill>
              </a:rPr>
              <a:t>conseguenze immediate e per tutta la vita</a:t>
            </a:r>
            <a:r>
              <a:rPr lang="it-IT" sz="2000" dirty="0" smtClean="0">
                <a:solidFill>
                  <a:schemeClr val="tx1"/>
                </a:solidFill>
              </a:rPr>
              <a:t>. Le sue possibilità di portare a termine il percorso scolastico diminuiscono, mentre aumentano le possibilità di subire violenza a casa</a:t>
            </a:r>
            <a:r>
              <a:rPr lang="it-IT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300192" y="1700808"/>
            <a:ext cx="2592288" cy="39604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Ha maggiori probabilità </a:t>
            </a:r>
            <a:r>
              <a:rPr lang="it-IT" sz="2000" dirty="0" smtClean="0">
                <a:solidFill>
                  <a:schemeClr val="tx1"/>
                </a:solidFill>
              </a:rPr>
              <a:t>di diventare madre durante l’adolescenza, e le ragazze adolescenti hanno più probabilità di morire per complicazioni durante la gravidanza e il parto rispetto alle ragazze più grandi. </a:t>
            </a: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79512" y="5805264"/>
            <a:ext cx="8712968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Ci sono anche conseguenze sociali </a:t>
            </a:r>
            <a:r>
              <a:rPr lang="it-IT" sz="2000" dirty="0" smtClean="0">
                <a:solidFill>
                  <a:schemeClr val="tx1"/>
                </a:solidFill>
              </a:rPr>
              <a:t>importanti e maggiori rischi di perpetuare il circolo intergenerazionale della povertà.</a:t>
            </a:r>
          </a:p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1944216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Sposarsi da bambine </a:t>
            </a:r>
            <a:r>
              <a:rPr lang="it-IT" sz="2000" dirty="0">
                <a:solidFill>
                  <a:schemeClr val="tx1"/>
                </a:solidFill>
              </a:rPr>
              <a:t>ha ripercussioni su diverse aree della vita di una ragazza. Per esempio, in Etiopia, la maggior parte delle giovani donne sposate da bambine ha partorito prima del 20esimo compleanno e le spose bambine hanno meno probabilità di ricevere cure adeguate durante la gravidanza e il parto.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Inoltre</a:t>
            </a:r>
            <a:r>
              <a:rPr lang="it-IT" sz="2000" b="1" dirty="0">
                <a:solidFill>
                  <a:srgbClr val="FF0000"/>
                </a:solidFill>
              </a:rPr>
              <a:t>, </a:t>
            </a:r>
            <a:r>
              <a:rPr lang="it-IT" sz="2000" dirty="0">
                <a:solidFill>
                  <a:schemeClr val="tx1"/>
                </a:solidFill>
              </a:rPr>
              <a:t>le ragazze sposate da adolescenti in Etiopia hanno 3 volte più probabilità di non frequentare la scuola rispetto alle ragazze della stessa età non sposate. 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Una sposa bambina perde tante opportunità della vita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C:\Users\Master\Desktop\Ultime foto\b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861048"/>
            <a:ext cx="3714750" cy="24765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9" name="Picture 2" descr="C:\Users\Master\Desktop\Ultime foto\ba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1048"/>
            <a:ext cx="4109775" cy="252028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016224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Stando ai dati raccolti dall’Unicef </a:t>
            </a:r>
            <a:r>
              <a:rPr lang="it-IT" sz="2000" dirty="0">
                <a:solidFill>
                  <a:schemeClr val="tx1"/>
                </a:solidFill>
              </a:rPr>
              <a:t>e ripubblicati dal </a:t>
            </a:r>
            <a:r>
              <a:rPr lang="it-IT" sz="2000" b="1" dirty="0">
                <a:solidFill>
                  <a:schemeClr val="tx1"/>
                </a:solidFill>
              </a:rPr>
              <a:t>Parlamento europeo</a:t>
            </a:r>
            <a:r>
              <a:rPr lang="it-IT" sz="2000" dirty="0">
                <a:solidFill>
                  <a:schemeClr val="tx1"/>
                </a:solidFill>
              </a:rPr>
              <a:t>, il paese dove il fenomeno delle spose bambine è più diffuso è il Niger. 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Nel </a:t>
            </a:r>
            <a:r>
              <a:rPr lang="it-IT" sz="2000" b="1" dirty="0">
                <a:solidFill>
                  <a:srgbClr val="FF0000"/>
                </a:solidFill>
              </a:rPr>
              <a:t>paese che confina a Nord con la Libia e l’Algeria</a:t>
            </a:r>
            <a:r>
              <a:rPr lang="it-IT" sz="2000" b="1" dirty="0">
                <a:solidFill>
                  <a:schemeClr val="tx1"/>
                </a:solidFill>
              </a:rPr>
              <a:t> ben il 76% delle donne tra i 20 e i 24 anni si sono sposate prima dei 18 anni.</a:t>
            </a:r>
            <a:r>
              <a:rPr lang="it-IT" sz="2000" dirty="0">
                <a:solidFill>
                  <a:schemeClr val="tx1"/>
                </a:solidFill>
              </a:rPr>
              <a:t> </a:t>
            </a:r>
            <a:endParaRPr lang="it-IT" sz="2000" dirty="0" smtClean="0">
              <a:solidFill>
                <a:schemeClr val="tx1"/>
              </a:solidFill>
            </a:endParaRPr>
          </a:p>
          <a:p>
            <a:pPr algn="just" fontAlgn="base"/>
            <a:r>
              <a:rPr lang="it-IT" sz="2000" b="1" dirty="0" smtClean="0">
                <a:solidFill>
                  <a:srgbClr val="FF0000"/>
                </a:solidFill>
              </a:rPr>
              <a:t>Un </a:t>
            </a:r>
            <a:r>
              <a:rPr lang="it-IT" sz="2000" b="1" dirty="0">
                <a:solidFill>
                  <a:srgbClr val="FF0000"/>
                </a:solidFill>
              </a:rPr>
              <a:t>numero </a:t>
            </a:r>
            <a:r>
              <a:rPr lang="it-IT" sz="2000" dirty="0">
                <a:solidFill>
                  <a:schemeClr val="tx1"/>
                </a:solidFill>
              </a:rPr>
              <a:t>che diventa più impressionante se si pensa che il 28% di loro si è sposata prima dei 15 anni.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spose bambine in Niger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Ultime foto\b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933056"/>
            <a:ext cx="1800200" cy="270416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8195" name="Picture 3" descr="C:\Users\Master\Desktop\Ultime foto\ba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3306" y="4149080"/>
            <a:ext cx="3246262" cy="21602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8196" name="Picture 4" descr="C:\Users\Master\Desktop\Ultime foto\ba1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149080"/>
            <a:ext cx="3301290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578495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</a:rPr>
              <a:t>SPOSE BAMBINE</a:t>
            </a:r>
            <a:endParaRPr lang="it-IT" sz="5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640960" cy="2232248"/>
          </a:xfr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Gli altri Paesi </a:t>
            </a:r>
            <a:r>
              <a:rPr lang="it-IT" sz="2000" dirty="0">
                <a:solidFill>
                  <a:schemeClr val="tx1"/>
                </a:solidFill>
              </a:rPr>
              <a:t>che compongono la terribile classifica sono entrambi Stati africani. </a:t>
            </a:r>
            <a:r>
              <a:rPr lang="it-IT" sz="2000" b="1" dirty="0">
                <a:solidFill>
                  <a:schemeClr val="tx1"/>
                </a:solidFill>
              </a:rPr>
              <a:t>Nella Repubblica Centro Africana il 68% delle donne si è sposato prima dei 18 anni</a:t>
            </a:r>
            <a:r>
              <a:rPr lang="it-IT" sz="2000" dirty="0">
                <a:solidFill>
                  <a:schemeClr val="tx1"/>
                </a:solidFill>
              </a:rPr>
              <a:t> e il 29% in piena adolescenza; in </a:t>
            </a:r>
            <a:r>
              <a:rPr lang="it-IT" sz="2000" dirty="0" err="1">
                <a:solidFill>
                  <a:schemeClr val="tx1"/>
                </a:solidFill>
              </a:rPr>
              <a:t>Chad</a:t>
            </a:r>
            <a:r>
              <a:rPr lang="it-IT" sz="2000" dirty="0">
                <a:solidFill>
                  <a:schemeClr val="tx1"/>
                </a:solidFill>
              </a:rPr>
              <a:t> le percentuali sono simili: 67% e 30%.</a:t>
            </a:r>
          </a:p>
          <a:p>
            <a:pPr algn="just" fontAlgn="base"/>
            <a:r>
              <a:rPr lang="it-IT" sz="2000" b="1" dirty="0">
                <a:solidFill>
                  <a:srgbClr val="FF0000"/>
                </a:solidFill>
              </a:rPr>
              <a:t>Il fenomeno è abbastanza diffuso </a:t>
            </a:r>
            <a:r>
              <a:rPr lang="it-IT" sz="2000" dirty="0">
                <a:solidFill>
                  <a:schemeClr val="tx1"/>
                </a:solidFill>
              </a:rPr>
              <a:t>anche in Bangladesh e in </a:t>
            </a:r>
            <a:r>
              <a:rPr lang="it-IT" sz="2000" dirty="0" err="1">
                <a:solidFill>
                  <a:schemeClr val="tx1"/>
                </a:solidFill>
              </a:rPr>
              <a:t>Burkina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Faso</a:t>
            </a:r>
            <a:r>
              <a:rPr lang="it-IT" sz="2000" dirty="0">
                <a:solidFill>
                  <a:schemeClr val="tx1"/>
                </a:solidFill>
              </a:rPr>
              <a:t>, oltre che in Mali e in Sud Sudan. Chiudono l’elenco dei primi dieci paesi con più spese bambine la Guinea (51%, 19%), il Mozambico (48%, 14%) e la Somalia (45%, 8%).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7000E-5025-416C-8552-8863DD20AA33}" type="datetime1">
              <a:rPr lang="it-IT" smtClean="0"/>
              <a:pPr/>
              <a:t>17/01/2020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9B960-972B-4640-8AD3-6CC3507E34BC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112474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70C0"/>
                </a:solidFill>
              </a:rPr>
              <a:t>Le spose bambine in Somalia</a:t>
            </a:r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Ultime foto\b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149080"/>
            <a:ext cx="3744416" cy="223476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  <p:pic>
        <p:nvPicPr>
          <p:cNvPr id="9219" name="Picture 3" descr="C:\Users\Master\Desktop\Ultime foto\ba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437112"/>
            <a:ext cx="4147661" cy="172819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1618</Words>
  <Application>Microsoft Office PowerPoint</Application>
  <PresentationFormat>Presentazione su schermo (4:3)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  <vt:lpstr>SPOSE BAMBINE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Spose bambine</dc:title>
  <dc:creator>Francesco Cannizzaro</dc:creator>
  <cp:lastModifiedBy>Master</cp:lastModifiedBy>
  <cp:revision>35</cp:revision>
  <dcterms:created xsi:type="dcterms:W3CDTF">2019-11-06T15:55:19Z</dcterms:created>
  <dcterms:modified xsi:type="dcterms:W3CDTF">2020-01-17T16:17:12Z</dcterms:modified>
</cp:coreProperties>
</file>